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C9F8-BDDD-6640-902E-E0AB760BD22D}" type="datetimeFigureOut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A8B7-8727-9C48-8265-BE75211EC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4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C9F8-BDDD-6640-902E-E0AB760BD22D}" type="datetimeFigureOut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A8B7-8727-9C48-8265-BE75211EC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5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C9F8-BDDD-6640-902E-E0AB760BD22D}" type="datetimeFigureOut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A8B7-8727-9C48-8265-BE75211EC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C9F8-BDDD-6640-902E-E0AB760BD22D}" type="datetimeFigureOut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A8B7-8727-9C48-8265-BE75211EC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2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C9F8-BDDD-6640-902E-E0AB760BD22D}" type="datetimeFigureOut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A8B7-8727-9C48-8265-BE75211EC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0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C9F8-BDDD-6640-902E-E0AB760BD22D}" type="datetimeFigureOut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A8B7-8727-9C48-8265-BE75211EC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60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C9F8-BDDD-6640-902E-E0AB760BD22D}" type="datetimeFigureOut">
              <a:rPr lang="en-US" smtClean="0"/>
              <a:t>07/09/17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A8B7-8727-9C48-8265-BE75211EC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4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C9F8-BDDD-6640-902E-E0AB760BD22D}" type="datetimeFigureOut">
              <a:rPr lang="en-US" smtClean="0"/>
              <a:t>07/09/17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A8B7-8727-9C48-8265-BE75211EC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7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C9F8-BDDD-6640-902E-E0AB760BD22D}" type="datetimeFigureOut">
              <a:rPr lang="en-US" smtClean="0"/>
              <a:t>07/09/17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A8B7-8727-9C48-8265-BE75211EC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74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C9F8-BDDD-6640-902E-E0AB760BD22D}" type="datetimeFigureOut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A8B7-8727-9C48-8265-BE75211EC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6C9F8-BDDD-6640-902E-E0AB760BD22D}" type="datetimeFigureOut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A8B7-8727-9C48-8265-BE75211EC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2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6C9F8-BDDD-6640-902E-E0AB760BD22D}" type="datetimeFigureOut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5A8B7-8727-9C48-8265-BE75211EC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8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173" y="288667"/>
            <a:ext cx="80137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Hrvatsko</a:t>
            </a:r>
            <a:r>
              <a:rPr lang="en-US" dirty="0"/>
              <a:t> </a:t>
            </a:r>
            <a:r>
              <a:rPr lang="en-US" dirty="0" err="1"/>
              <a:t>kemijsko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								12.09.2017.</a:t>
            </a:r>
          </a:p>
          <a:p>
            <a:r>
              <a:rPr lang="en-US" dirty="0" err="1"/>
              <a:t>Sekcija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organsku</a:t>
            </a:r>
            <a:r>
              <a:rPr lang="en-US" dirty="0"/>
              <a:t> </a:t>
            </a:r>
            <a:r>
              <a:rPr lang="en-US" dirty="0" err="1"/>
              <a:t>kemiju</a:t>
            </a:r>
            <a:r>
              <a:rPr lang="en-US" dirty="0"/>
              <a:t>, </a:t>
            </a:r>
            <a:r>
              <a:rPr lang="en-US" dirty="0" err="1"/>
              <a:t>pročelnik</a:t>
            </a:r>
            <a:r>
              <a:rPr lang="en-US" dirty="0"/>
              <a:t> doc. dr. sc. Marin Roje</a:t>
            </a:r>
          </a:p>
          <a:p>
            <a:r>
              <a:rPr lang="en-US" dirty="0"/>
              <a:t> </a:t>
            </a:r>
          </a:p>
          <a:p>
            <a:r>
              <a:rPr lang="en-US" i="1" dirty="0" err="1"/>
              <a:t>Izvještaj</a:t>
            </a:r>
            <a:r>
              <a:rPr lang="en-US" i="1" dirty="0"/>
              <a:t> o </a:t>
            </a:r>
            <a:r>
              <a:rPr lang="en-US" i="1" dirty="0" err="1"/>
              <a:t>aktivnostima</a:t>
            </a:r>
            <a:r>
              <a:rPr lang="en-US" i="1" dirty="0"/>
              <a:t> </a:t>
            </a:r>
            <a:r>
              <a:rPr lang="en-US" i="1" dirty="0" err="1"/>
              <a:t>za</a:t>
            </a:r>
            <a:r>
              <a:rPr lang="en-US" i="1" dirty="0"/>
              <a:t> 2017 </a:t>
            </a:r>
            <a:r>
              <a:rPr lang="en-US" i="1" dirty="0" err="1"/>
              <a:t>godinu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1173" y="2007267"/>
            <a:ext cx="8581797" cy="4684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U </a:t>
            </a:r>
            <a:r>
              <a:rPr lang="en-US" dirty="0" err="1"/>
              <a:t>sklopu</a:t>
            </a:r>
            <a:r>
              <a:rPr lang="en-US" dirty="0"/>
              <a:t> </a:t>
            </a:r>
            <a:r>
              <a:rPr lang="en-US" dirty="0" err="1"/>
              <a:t>zajedničkog</a:t>
            </a:r>
            <a:r>
              <a:rPr lang="en-US" dirty="0"/>
              <a:t> </a:t>
            </a:r>
            <a:r>
              <a:rPr lang="en-US" dirty="0" err="1"/>
              <a:t>kolokvija</a:t>
            </a:r>
            <a:r>
              <a:rPr lang="en-US" dirty="0"/>
              <a:t> </a:t>
            </a:r>
            <a:r>
              <a:rPr lang="en-US" dirty="0" err="1"/>
              <a:t>Zavoda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organsku</a:t>
            </a:r>
            <a:r>
              <a:rPr lang="en-US" dirty="0"/>
              <a:t> </a:t>
            </a:r>
            <a:r>
              <a:rPr lang="en-US" dirty="0" err="1"/>
              <a:t>kemiju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biokemiju</a:t>
            </a:r>
            <a:r>
              <a:rPr lang="en-US" dirty="0"/>
              <a:t> IRB-a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ta-IN" dirty="0" smtClean="0"/>
          </a:p>
          <a:p>
            <a:pPr>
              <a:lnSpc>
                <a:spcPct val="80000"/>
              </a:lnSpc>
            </a:pPr>
            <a:r>
              <a:rPr lang="en-US" dirty="0" err="1" smtClean="0"/>
              <a:t>Sekcije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organsku</a:t>
            </a:r>
            <a:r>
              <a:rPr lang="en-US" dirty="0"/>
              <a:t> </a:t>
            </a:r>
            <a:r>
              <a:rPr lang="en-US" dirty="0" err="1"/>
              <a:t>kemiju</a:t>
            </a:r>
            <a:r>
              <a:rPr lang="en-US" dirty="0"/>
              <a:t> HKD-a </a:t>
            </a:r>
            <a:r>
              <a:rPr lang="en-US" dirty="0" err="1"/>
              <a:t>održana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22 </a:t>
            </a:r>
            <a:r>
              <a:rPr lang="en-US" dirty="0" err="1"/>
              <a:t>predavanja</a:t>
            </a:r>
            <a:r>
              <a:rPr lang="en-US" dirty="0"/>
              <a:t>:</a:t>
            </a:r>
            <a:r>
              <a:rPr lang="en-US" dirty="0" smtClean="0">
                <a:effectLst/>
              </a:rPr>
              <a:t> </a:t>
            </a:r>
            <a:endParaRPr lang="ta-IN" dirty="0" smtClean="0"/>
          </a:p>
          <a:p>
            <a:pPr>
              <a:lnSpc>
                <a:spcPct val="70000"/>
              </a:lnSpc>
            </a:pPr>
            <a:endParaRPr lang="ta-IN" sz="1600" dirty="0"/>
          </a:p>
          <a:p>
            <a:pPr>
              <a:lnSpc>
                <a:spcPct val="70000"/>
              </a:lnSpc>
            </a:pPr>
            <a:endParaRPr lang="ta-IN" sz="1600" dirty="0" smtClean="0"/>
          </a:p>
          <a:p>
            <a:pPr>
              <a:lnSpc>
                <a:spcPct val="70000"/>
              </a:lnSpc>
            </a:pPr>
            <a:r>
              <a:rPr lang="en-US" sz="1600" dirty="0" smtClean="0"/>
              <a:t>30.8.2016</a:t>
            </a:r>
            <a:r>
              <a:rPr lang="en-US" sz="1600" dirty="0"/>
              <a:t>. </a:t>
            </a:r>
            <a:r>
              <a:rPr lang="en-US" sz="1600" dirty="0" err="1"/>
              <a:t>Davor</a:t>
            </a:r>
            <a:r>
              <a:rPr lang="en-US" sz="1600" dirty="0"/>
              <a:t> </a:t>
            </a:r>
            <a:r>
              <a:rPr lang="en-US" sz="1600" dirty="0" err="1"/>
              <a:t>Margetić</a:t>
            </a:r>
            <a:r>
              <a:rPr lang="en-US" sz="1600" dirty="0"/>
              <a:t>: "</a:t>
            </a:r>
            <a:r>
              <a:rPr lang="en-US" sz="1600" dirty="0" err="1"/>
              <a:t>Mechanochemical</a:t>
            </a:r>
            <a:r>
              <a:rPr lang="en-US" sz="1600" dirty="0"/>
              <a:t> Organic Synthesis"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26.9.2016. </a:t>
            </a:r>
            <a:r>
              <a:rPr lang="en-US" sz="1600" dirty="0" err="1"/>
              <a:t>Dijana</a:t>
            </a:r>
            <a:r>
              <a:rPr lang="en-US" sz="1600" dirty="0"/>
              <a:t> </a:t>
            </a:r>
            <a:r>
              <a:rPr lang="en-US" sz="1600" dirty="0" err="1"/>
              <a:t>Saftić</a:t>
            </a:r>
            <a:r>
              <a:rPr lang="en-US" sz="1600" dirty="0"/>
              <a:t>: "</a:t>
            </a:r>
            <a:r>
              <a:rPr lang="en-US" sz="1600" dirty="0" err="1"/>
              <a:t>Klik</a:t>
            </a:r>
            <a:r>
              <a:rPr lang="en-US" sz="1600" dirty="0"/>
              <a:t> </a:t>
            </a:r>
            <a:r>
              <a:rPr lang="en-US" sz="1600" dirty="0" err="1"/>
              <a:t>kemija</a:t>
            </a:r>
            <a:r>
              <a:rPr lang="en-US" sz="1600" dirty="0"/>
              <a:t>: </a:t>
            </a:r>
            <a:r>
              <a:rPr lang="en-US" sz="1600" dirty="0" err="1"/>
              <a:t>Primjena</a:t>
            </a:r>
            <a:r>
              <a:rPr lang="en-US" sz="1600" dirty="0"/>
              <a:t> u </a:t>
            </a:r>
            <a:r>
              <a:rPr lang="en-US" sz="1600" dirty="0" err="1"/>
              <a:t>nukleozidnoj</a:t>
            </a:r>
            <a:r>
              <a:rPr lang="en-US" sz="1600" dirty="0"/>
              <a:t> </a:t>
            </a:r>
            <a:r>
              <a:rPr lang="en-US" sz="1600" dirty="0" err="1"/>
              <a:t>kemiji</a:t>
            </a:r>
            <a:r>
              <a:rPr lang="en-US" sz="1600" dirty="0"/>
              <a:t>"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14.11.2016. </a:t>
            </a:r>
            <a:r>
              <a:rPr lang="en-US" sz="1600" dirty="0" err="1"/>
              <a:t>Tihomir</a:t>
            </a:r>
            <a:r>
              <a:rPr lang="en-US" sz="1600" dirty="0"/>
              <a:t> </a:t>
            </a:r>
            <a:r>
              <a:rPr lang="en-US" sz="1600" dirty="0" err="1"/>
              <a:t>Pospišil</a:t>
            </a:r>
            <a:r>
              <a:rPr lang="en-US" sz="1600" dirty="0"/>
              <a:t>: "</a:t>
            </a:r>
            <a:r>
              <a:rPr lang="en-US" sz="1600" dirty="0" err="1"/>
              <a:t>Sinteza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samoorganizacija</a:t>
            </a:r>
            <a:r>
              <a:rPr lang="en-US" sz="1600" dirty="0"/>
              <a:t> </a:t>
            </a:r>
            <a:r>
              <a:rPr lang="en-US" sz="1600" dirty="0" err="1"/>
              <a:t>bioinspiriranih</a:t>
            </a:r>
            <a:r>
              <a:rPr lang="en-US" sz="1600" dirty="0"/>
              <a:t> </a:t>
            </a:r>
            <a:r>
              <a:rPr lang="en-US" sz="1600" dirty="0" err="1"/>
              <a:t>peptidnih</a:t>
            </a:r>
            <a:r>
              <a:rPr lang="en-US" sz="1600" dirty="0"/>
              <a:t> </a:t>
            </a:r>
            <a:r>
              <a:rPr lang="en-US" sz="1600" dirty="0" err="1"/>
              <a:t>gelatora</a:t>
            </a:r>
            <a:r>
              <a:rPr lang="en-US" sz="1600" dirty="0"/>
              <a:t> </a:t>
            </a:r>
            <a:endParaRPr lang="ta-IN" sz="1600" dirty="0" smtClean="0"/>
          </a:p>
          <a:p>
            <a:pPr>
              <a:lnSpc>
                <a:spcPct val="70000"/>
              </a:lnSpc>
            </a:pPr>
            <a:r>
              <a:rPr lang="ta-IN" sz="1600" dirty="0" smtClean="0"/>
              <a:t>                          </a:t>
            </a:r>
            <a:r>
              <a:rPr lang="en-US" sz="1600" dirty="0" err="1" smtClean="0"/>
              <a:t>temeljenih</a:t>
            </a:r>
            <a:r>
              <a:rPr lang="en-US" sz="1600" dirty="0" smtClean="0"/>
              <a:t> </a:t>
            </a:r>
            <a:r>
              <a:rPr lang="en-US" sz="1600" dirty="0" err="1"/>
              <a:t>na</a:t>
            </a:r>
            <a:r>
              <a:rPr lang="en-US" sz="1600" dirty="0"/>
              <a:t>  Aβ–</a:t>
            </a:r>
            <a:r>
              <a:rPr lang="en-US" sz="1600" dirty="0" err="1"/>
              <a:t>proteinu</a:t>
            </a:r>
            <a:r>
              <a:rPr lang="en-US" sz="1600" dirty="0"/>
              <a:t>"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12.12.2016. </a:t>
            </a:r>
            <a:r>
              <a:rPr lang="en-US" sz="1600" dirty="0" err="1"/>
              <a:t>Zdenko</a:t>
            </a:r>
            <a:r>
              <a:rPr lang="en-US" sz="1600" dirty="0"/>
              <a:t> </a:t>
            </a:r>
            <a:r>
              <a:rPr lang="en-US" sz="1600" dirty="0" err="1"/>
              <a:t>Hameršak</a:t>
            </a:r>
            <a:r>
              <a:rPr lang="en-US" sz="1600" dirty="0"/>
              <a:t>, Ivo </a:t>
            </a:r>
            <a:r>
              <a:rPr lang="en-US" sz="1600" dirty="0" err="1"/>
              <a:t>Piantanida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Mario </a:t>
            </a:r>
            <a:r>
              <a:rPr lang="en-US" sz="1600" dirty="0" err="1"/>
              <a:t>Vazdar</a:t>
            </a:r>
            <a:r>
              <a:rPr lang="en-US" sz="1600" dirty="0"/>
              <a:t>: "</a:t>
            </a:r>
            <a:r>
              <a:rPr lang="en-US" sz="1600" dirty="0" err="1"/>
              <a:t>Božićni</a:t>
            </a:r>
            <a:r>
              <a:rPr lang="en-US" sz="1600" dirty="0"/>
              <a:t> </a:t>
            </a:r>
            <a:r>
              <a:rPr lang="en-US" sz="1600" dirty="0" err="1"/>
              <a:t>specijal</a:t>
            </a:r>
            <a:r>
              <a:rPr lang="en-US" sz="1600" dirty="0"/>
              <a:t>"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30.01.2017. </a:t>
            </a:r>
            <a:r>
              <a:rPr lang="en-US" sz="1600" dirty="0" err="1"/>
              <a:t>Trpimir</a:t>
            </a:r>
            <a:r>
              <a:rPr lang="en-US" sz="1600" dirty="0"/>
              <a:t> </a:t>
            </a:r>
            <a:r>
              <a:rPr lang="en-US" sz="1600" dirty="0" err="1"/>
              <a:t>Ivšić</a:t>
            </a:r>
            <a:r>
              <a:rPr lang="en-US" sz="1600" dirty="0"/>
              <a:t>: "</a:t>
            </a:r>
            <a:r>
              <a:rPr lang="en-US" sz="1600" dirty="0" err="1"/>
              <a:t>Preko</a:t>
            </a:r>
            <a:r>
              <a:rPr lang="en-US" sz="1600" dirty="0"/>
              <a:t> </a:t>
            </a:r>
            <a:r>
              <a:rPr lang="en-US" sz="1600" dirty="0" err="1"/>
              <a:t>granica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natrag</a:t>
            </a:r>
            <a:r>
              <a:rPr lang="en-US" sz="1600" dirty="0"/>
              <a:t>: </a:t>
            </a:r>
            <a:r>
              <a:rPr lang="en-US" sz="1600" dirty="0" err="1"/>
              <a:t>crtica</a:t>
            </a:r>
            <a:r>
              <a:rPr lang="en-US" sz="1600" dirty="0"/>
              <a:t> </a:t>
            </a:r>
            <a:r>
              <a:rPr lang="en-US" sz="1600" dirty="0" err="1"/>
              <a:t>iz</a:t>
            </a:r>
            <a:r>
              <a:rPr lang="en-US" sz="1600" dirty="0"/>
              <a:t> </a:t>
            </a:r>
            <a:r>
              <a:rPr lang="en-US" sz="1600" dirty="0" err="1"/>
              <a:t>određivanja</a:t>
            </a:r>
            <a:r>
              <a:rPr lang="en-US" sz="1600" dirty="0"/>
              <a:t> </a:t>
            </a:r>
            <a:r>
              <a:rPr lang="en-US" sz="1600" dirty="0" err="1"/>
              <a:t>apsolutne</a:t>
            </a:r>
            <a:r>
              <a:rPr lang="en-US" sz="1600" dirty="0"/>
              <a:t> </a:t>
            </a:r>
            <a:r>
              <a:rPr lang="en-US" sz="1600" dirty="0" err="1"/>
              <a:t>konfiguracije</a:t>
            </a:r>
            <a:r>
              <a:rPr lang="en-US" sz="1600" dirty="0"/>
              <a:t>"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20.02.2017. </a:t>
            </a:r>
            <a:r>
              <a:rPr lang="en-US" sz="1600" dirty="0" err="1"/>
              <a:t>Marija</a:t>
            </a:r>
            <a:r>
              <a:rPr lang="en-US" sz="1600" dirty="0"/>
              <a:t> </a:t>
            </a:r>
            <a:r>
              <a:rPr lang="en-US" sz="1600" dirty="0" err="1"/>
              <a:t>Matković</a:t>
            </a:r>
            <a:r>
              <a:rPr lang="en-US" sz="1600" dirty="0"/>
              <a:t>: "</a:t>
            </a:r>
            <a:r>
              <a:rPr lang="en-US" sz="1600" dirty="0" err="1"/>
              <a:t>Spektroskopsko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kalorimetrijsko</a:t>
            </a:r>
            <a:r>
              <a:rPr lang="en-US" sz="1600" dirty="0"/>
              <a:t> </a:t>
            </a:r>
            <a:r>
              <a:rPr lang="en-US" sz="1600" dirty="0" err="1"/>
              <a:t>ispitivanje</a:t>
            </a:r>
            <a:r>
              <a:rPr lang="en-US" sz="1600" dirty="0"/>
              <a:t> </a:t>
            </a:r>
            <a:r>
              <a:rPr lang="en-US" sz="1600" dirty="0" err="1"/>
              <a:t>biomolekulskih</a:t>
            </a:r>
            <a:r>
              <a:rPr lang="en-US" sz="1600" dirty="0"/>
              <a:t> </a:t>
            </a:r>
            <a:r>
              <a:rPr lang="en-US" sz="1600" dirty="0" err="1" smtClean="0"/>
              <a:t>interakcija</a:t>
            </a:r>
            <a:endParaRPr lang="ta-IN" sz="1600" dirty="0" smtClean="0"/>
          </a:p>
          <a:p>
            <a:pPr>
              <a:lnSpc>
                <a:spcPct val="70000"/>
              </a:lnSpc>
            </a:pPr>
            <a:r>
              <a:rPr lang="ta-IN" sz="1600" dirty="0"/>
              <a:t> </a:t>
            </a:r>
            <a:r>
              <a:rPr lang="ta-IN" sz="1600" dirty="0" smtClean="0"/>
              <a:t>                       </a:t>
            </a:r>
            <a:r>
              <a:rPr lang="en-US" sz="1600" dirty="0" smtClean="0"/>
              <a:t> </a:t>
            </a:r>
            <a:r>
              <a:rPr lang="en-US" sz="1600" dirty="0"/>
              <a:t>u </a:t>
            </a:r>
            <a:r>
              <a:rPr lang="en-US" sz="1600" dirty="0" err="1"/>
              <a:t>polinukleotidnim</a:t>
            </a:r>
            <a:r>
              <a:rPr lang="en-US" sz="1600" dirty="0"/>
              <a:t>, </a:t>
            </a:r>
            <a:r>
              <a:rPr lang="en-US" sz="1600" dirty="0" err="1"/>
              <a:t>proteinskim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makrocikličkim</a:t>
            </a:r>
            <a:r>
              <a:rPr lang="en-US" sz="1600" dirty="0"/>
              <a:t>  </a:t>
            </a:r>
            <a:r>
              <a:rPr lang="en-US" sz="1600" dirty="0" err="1"/>
              <a:t>sustavima</a:t>
            </a:r>
            <a:r>
              <a:rPr lang="en-US" sz="1600" dirty="0"/>
              <a:t>"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27.02.2017. Kristina </a:t>
            </a:r>
            <a:r>
              <a:rPr lang="en-US" sz="1600" dirty="0" err="1"/>
              <a:t>Vlahoviček</a:t>
            </a:r>
            <a:r>
              <a:rPr lang="en-US" sz="1600" dirty="0"/>
              <a:t>–</a:t>
            </a:r>
            <a:r>
              <a:rPr lang="en-US" sz="1600" dirty="0" err="1"/>
              <a:t>Kahlina</a:t>
            </a:r>
            <a:r>
              <a:rPr lang="en-US" sz="1600" dirty="0"/>
              <a:t>: "</a:t>
            </a:r>
            <a:r>
              <a:rPr lang="en-US" sz="1600" dirty="0" err="1"/>
              <a:t>Derivati</a:t>
            </a:r>
            <a:r>
              <a:rPr lang="en-US" sz="1600" dirty="0"/>
              <a:t> </a:t>
            </a:r>
            <a:r>
              <a:rPr lang="en-US" sz="1600" dirty="0" err="1"/>
              <a:t>ugljikohidrata</a:t>
            </a:r>
            <a:r>
              <a:rPr lang="en-US" sz="1600" dirty="0"/>
              <a:t> u </a:t>
            </a:r>
            <a:r>
              <a:rPr lang="en-US" sz="1600" dirty="0" err="1"/>
              <a:t>Passerinijevoj</a:t>
            </a:r>
            <a:r>
              <a:rPr lang="en-US" sz="1600" dirty="0"/>
              <a:t> </a:t>
            </a:r>
            <a:r>
              <a:rPr lang="en-US" sz="1600" dirty="0" err="1"/>
              <a:t>reakciji</a:t>
            </a:r>
            <a:r>
              <a:rPr lang="en-US" sz="1600" dirty="0"/>
              <a:t>"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06.03.2017. </a:t>
            </a:r>
            <a:r>
              <a:rPr lang="en-US" sz="1600" dirty="0" err="1"/>
              <a:t>Zoran</a:t>
            </a:r>
            <a:r>
              <a:rPr lang="en-US" sz="1600" dirty="0"/>
              <a:t> </a:t>
            </a:r>
            <a:r>
              <a:rPr lang="en-US" sz="1600" dirty="0" err="1"/>
              <a:t>Kokan</a:t>
            </a:r>
            <a:r>
              <a:rPr lang="en-US" sz="1600" dirty="0"/>
              <a:t>: "</a:t>
            </a:r>
            <a:r>
              <a:rPr lang="en-US" sz="1600" dirty="0" err="1"/>
              <a:t>Supramolekulska</a:t>
            </a:r>
            <a:r>
              <a:rPr lang="en-US" sz="1600" dirty="0"/>
              <a:t> </a:t>
            </a:r>
            <a:r>
              <a:rPr lang="en-US" sz="1600" dirty="0" err="1"/>
              <a:t>kiralnost</a:t>
            </a:r>
            <a:r>
              <a:rPr lang="en-US" sz="1600" dirty="0"/>
              <a:t> </a:t>
            </a:r>
            <a:r>
              <a:rPr lang="en-US" sz="1600" dirty="0" err="1"/>
              <a:t>nekovalentnih</a:t>
            </a:r>
            <a:r>
              <a:rPr lang="en-US" sz="1600" dirty="0"/>
              <a:t> </a:t>
            </a:r>
            <a:r>
              <a:rPr lang="en-US" sz="1600" dirty="0" err="1"/>
              <a:t>molekulskih</a:t>
            </a:r>
            <a:r>
              <a:rPr lang="en-US" sz="1600" dirty="0"/>
              <a:t> </a:t>
            </a:r>
            <a:r>
              <a:rPr lang="en-US" sz="1600" dirty="0" err="1"/>
              <a:t>asocijata</a:t>
            </a:r>
            <a:r>
              <a:rPr lang="en-US" sz="1600" dirty="0"/>
              <a:t>"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27.03.2017. </a:t>
            </a:r>
            <a:r>
              <a:rPr lang="en-US" sz="1600" dirty="0" err="1"/>
              <a:t>Mihaela</a:t>
            </a:r>
            <a:r>
              <a:rPr lang="en-US" sz="1600" dirty="0"/>
              <a:t> </a:t>
            </a:r>
            <a:r>
              <a:rPr lang="en-US" sz="1600" dirty="0" err="1"/>
              <a:t>Matovina</a:t>
            </a:r>
            <a:r>
              <a:rPr lang="en-US" sz="1600" dirty="0"/>
              <a:t>: "</a:t>
            </a:r>
            <a:r>
              <a:rPr lang="en-US" sz="1600" dirty="0" err="1"/>
              <a:t>Istraživanje</a:t>
            </a:r>
            <a:r>
              <a:rPr lang="en-US" sz="1600" dirty="0"/>
              <a:t> </a:t>
            </a:r>
            <a:r>
              <a:rPr lang="en-US" sz="1600" dirty="0" err="1"/>
              <a:t>interaktoma</a:t>
            </a:r>
            <a:r>
              <a:rPr lang="en-US" sz="1600" dirty="0"/>
              <a:t> humane </a:t>
            </a:r>
            <a:r>
              <a:rPr lang="en-US" sz="1600" dirty="0" err="1"/>
              <a:t>dipeptidil</a:t>
            </a:r>
            <a:r>
              <a:rPr lang="en-US" sz="1600" dirty="0"/>
              <a:t> </a:t>
            </a:r>
            <a:r>
              <a:rPr lang="en-US" sz="1600" dirty="0" err="1"/>
              <a:t>peptidaze</a:t>
            </a:r>
            <a:r>
              <a:rPr lang="en-US" sz="1600" dirty="0"/>
              <a:t> 3"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02.05.2017. José M. </a:t>
            </a:r>
            <a:r>
              <a:rPr lang="en-US" sz="1600" dirty="0" err="1"/>
              <a:t>Lassaletta</a:t>
            </a:r>
            <a:r>
              <a:rPr lang="en-US" sz="1600" dirty="0"/>
              <a:t>: "</a:t>
            </a:r>
            <a:r>
              <a:rPr lang="en-US" sz="1600" dirty="0" err="1"/>
              <a:t>Atroposelective</a:t>
            </a:r>
            <a:r>
              <a:rPr lang="en-US" sz="1600" dirty="0"/>
              <a:t> Synthesis of Axially Chiral </a:t>
            </a:r>
            <a:r>
              <a:rPr lang="en-US" sz="1600" dirty="0" err="1" smtClean="0"/>
              <a:t>Heterobidentate</a:t>
            </a:r>
            <a:endParaRPr lang="ta-IN" sz="1600" dirty="0" smtClean="0"/>
          </a:p>
          <a:p>
            <a:pPr>
              <a:lnSpc>
                <a:spcPct val="70000"/>
              </a:lnSpc>
            </a:pPr>
            <a:r>
              <a:rPr lang="ta-IN" sz="1600" dirty="0"/>
              <a:t>	</a:t>
            </a:r>
            <a:r>
              <a:rPr lang="ta-IN" sz="1600" dirty="0" smtClean="0"/>
              <a:t>	  </a:t>
            </a:r>
            <a:r>
              <a:rPr lang="ta-IN" sz="1600" dirty="0"/>
              <a:t> </a:t>
            </a:r>
            <a:r>
              <a:rPr lang="en-US" sz="1600" dirty="0" smtClean="0"/>
              <a:t>N</a:t>
            </a:r>
            <a:r>
              <a:rPr lang="en-US" sz="1600" dirty="0"/>
              <a:t>/X (X = P, N, olefin) </a:t>
            </a:r>
            <a:r>
              <a:rPr lang="en-US" sz="1600" dirty="0" smtClean="0"/>
              <a:t>Ligands”</a:t>
            </a:r>
            <a:r>
              <a:rPr lang="en-US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6942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0200" y="647700"/>
            <a:ext cx="7874000" cy="544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1600" dirty="0" smtClean="0"/>
              <a:t>02.05.2017. Rosario </a:t>
            </a:r>
            <a:r>
              <a:rPr lang="en-US" sz="1600" dirty="0" err="1" smtClean="0"/>
              <a:t>Fernàndez</a:t>
            </a:r>
            <a:r>
              <a:rPr lang="en-US" sz="1600" dirty="0" smtClean="0"/>
              <a:t>: "</a:t>
            </a:r>
            <a:r>
              <a:rPr lang="en-US" sz="1600" dirty="0" err="1" smtClean="0"/>
              <a:t>Hydrazone</a:t>
            </a:r>
            <a:r>
              <a:rPr lang="en-US" sz="1600" dirty="0" smtClean="0"/>
              <a:t>-based reagents and ligands: </a:t>
            </a:r>
            <a:endParaRPr lang="ta-IN" sz="1600" dirty="0" smtClean="0"/>
          </a:p>
          <a:p>
            <a:pPr>
              <a:lnSpc>
                <a:spcPct val="70000"/>
              </a:lnSpc>
            </a:pPr>
            <a:r>
              <a:rPr lang="ta-IN" sz="1600" dirty="0"/>
              <a:t>	</a:t>
            </a:r>
            <a:r>
              <a:rPr lang="ta-IN" sz="1600" dirty="0" smtClean="0"/>
              <a:t>			      </a:t>
            </a:r>
            <a:r>
              <a:rPr lang="en-US" sz="1600" dirty="0" smtClean="0"/>
              <a:t>A Structural Game in Asymmetric Catalysis"</a:t>
            </a:r>
          </a:p>
          <a:p>
            <a:pPr>
              <a:lnSpc>
                <a:spcPct val="70000"/>
              </a:lnSpc>
            </a:pPr>
            <a:endParaRPr lang="ta-IN" sz="1600" dirty="0" smtClean="0"/>
          </a:p>
          <a:p>
            <a:pPr>
              <a:lnSpc>
                <a:spcPct val="70000"/>
              </a:lnSpc>
            </a:pPr>
            <a:r>
              <a:rPr lang="en-US" sz="1600" dirty="0" smtClean="0"/>
              <a:t>08.05.2017. Chao </a:t>
            </a:r>
            <a:r>
              <a:rPr lang="en-US" sz="1600" dirty="0" err="1" smtClean="0"/>
              <a:t>Zheng</a:t>
            </a:r>
            <a:r>
              <a:rPr lang="en-US" sz="1600" dirty="0" smtClean="0"/>
              <a:t>: "Exploring the chemistry of </a:t>
            </a:r>
            <a:r>
              <a:rPr lang="en-US" sz="1600" dirty="0" err="1" smtClean="0"/>
              <a:t>spiroindolenines</a:t>
            </a:r>
            <a:r>
              <a:rPr lang="en-US" sz="1600" dirty="0" smtClean="0"/>
              <a:t>: </a:t>
            </a:r>
            <a:endParaRPr lang="ta-IN" sz="1600" dirty="0" smtClean="0"/>
          </a:p>
          <a:p>
            <a:pPr>
              <a:lnSpc>
                <a:spcPct val="70000"/>
              </a:lnSpc>
            </a:pPr>
            <a:r>
              <a:rPr lang="ta-IN" sz="1600" dirty="0"/>
              <a:t>	</a:t>
            </a:r>
            <a:r>
              <a:rPr lang="ta-IN" sz="1600" dirty="0" smtClean="0"/>
              <a:t>			      </a:t>
            </a:r>
            <a:r>
              <a:rPr lang="en-US" sz="1600" dirty="0" smtClean="0"/>
              <a:t>A combined computational and experimental journey"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08.05.2017. Qing </a:t>
            </a:r>
            <a:r>
              <a:rPr lang="en-US" sz="1600" dirty="0" err="1" smtClean="0"/>
              <a:t>Gu</a:t>
            </a:r>
            <a:r>
              <a:rPr lang="en-US" sz="1600" dirty="0" smtClean="0"/>
              <a:t>: "Highly </a:t>
            </a:r>
            <a:r>
              <a:rPr lang="en-US" sz="1600" dirty="0" err="1" smtClean="0"/>
              <a:t>enantioselective</a:t>
            </a:r>
            <a:r>
              <a:rPr lang="en-US" sz="1600" dirty="0" smtClean="0"/>
              <a:t> synthesis of planar chiral </a:t>
            </a:r>
            <a:r>
              <a:rPr lang="en-US" sz="1600" dirty="0" err="1" smtClean="0"/>
              <a:t>ferrocenes</a:t>
            </a:r>
            <a:r>
              <a:rPr lang="en-US" sz="1600" dirty="0" smtClean="0"/>
              <a:t> </a:t>
            </a:r>
            <a:r>
              <a:rPr lang="en-US" sz="1600" i="1" dirty="0" smtClean="0"/>
              <a:t>via</a:t>
            </a:r>
            <a:r>
              <a:rPr lang="en-US" sz="1600" dirty="0" smtClean="0"/>
              <a:t> </a:t>
            </a:r>
            <a:endParaRPr lang="ta-IN" sz="1600" dirty="0" smtClean="0"/>
          </a:p>
          <a:p>
            <a:pPr>
              <a:lnSpc>
                <a:spcPct val="70000"/>
              </a:lnSpc>
            </a:pPr>
            <a:r>
              <a:rPr lang="ta-IN" sz="1600" dirty="0"/>
              <a:t>	</a:t>
            </a:r>
            <a:r>
              <a:rPr lang="ta-IN" sz="1600" dirty="0" smtClean="0"/>
              <a:t>		     </a:t>
            </a:r>
            <a:r>
              <a:rPr lang="en-US" sz="1600" dirty="0" err="1" smtClean="0"/>
              <a:t>Pd</a:t>
            </a:r>
            <a:r>
              <a:rPr lang="en-US" sz="1600" dirty="0" smtClean="0"/>
              <a:t>–catalyzed direct C–H functionalization"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15.05.2017. Tamara </a:t>
            </a:r>
            <a:r>
              <a:rPr lang="en-US" sz="1600" dirty="0" err="1" smtClean="0"/>
              <a:t>Šmidlehner</a:t>
            </a:r>
            <a:r>
              <a:rPr lang="en-US" sz="1600" dirty="0" smtClean="0"/>
              <a:t>: "</a:t>
            </a:r>
            <a:r>
              <a:rPr lang="en-US" sz="1600" dirty="0" err="1" smtClean="0"/>
              <a:t>Multifunkcionalno</a:t>
            </a:r>
            <a:r>
              <a:rPr lang="en-US" sz="1600" dirty="0" smtClean="0"/>
              <a:t> </a:t>
            </a:r>
            <a:r>
              <a:rPr lang="en-US" sz="1600" dirty="0" err="1" smtClean="0"/>
              <a:t>molekulsko</a:t>
            </a:r>
            <a:r>
              <a:rPr lang="en-US" sz="1600" dirty="0" smtClean="0"/>
              <a:t> </a:t>
            </a:r>
            <a:r>
              <a:rPr lang="en-US" sz="1600" dirty="0" err="1" smtClean="0"/>
              <a:t>prepoznavanje</a:t>
            </a:r>
            <a:r>
              <a:rPr lang="en-US" sz="1600" dirty="0" smtClean="0"/>
              <a:t> </a:t>
            </a:r>
            <a:endParaRPr lang="ta-IN" sz="1600" dirty="0" smtClean="0"/>
          </a:p>
          <a:p>
            <a:pPr>
              <a:lnSpc>
                <a:spcPct val="70000"/>
              </a:lnSpc>
            </a:pPr>
            <a:r>
              <a:rPr lang="ta-IN" sz="1600" dirty="0"/>
              <a:t>	</a:t>
            </a:r>
            <a:r>
              <a:rPr lang="ta-IN" sz="1600" dirty="0" smtClean="0"/>
              <a:t>		      </a:t>
            </a:r>
            <a:r>
              <a:rPr lang="en-US" sz="1600" dirty="0" err="1" smtClean="0"/>
              <a:t>sekundarne</a:t>
            </a:r>
            <a:r>
              <a:rPr lang="en-US" sz="1600" dirty="0" smtClean="0"/>
              <a:t> </a:t>
            </a:r>
            <a:r>
              <a:rPr lang="en-US" sz="1600" dirty="0" err="1" smtClean="0"/>
              <a:t>strukture</a:t>
            </a:r>
            <a:r>
              <a:rPr lang="en-US" sz="1600" dirty="0" smtClean="0"/>
              <a:t> DNA/RNA </a:t>
            </a:r>
            <a:r>
              <a:rPr lang="en-US" sz="1600" dirty="0" err="1" smtClean="0"/>
              <a:t>molekulskim</a:t>
            </a:r>
            <a:r>
              <a:rPr lang="en-US" sz="1600" dirty="0" smtClean="0"/>
              <a:t> </a:t>
            </a:r>
            <a:r>
              <a:rPr lang="en-US" sz="1600" dirty="0" err="1" smtClean="0"/>
              <a:t>senzorima</a:t>
            </a:r>
            <a:r>
              <a:rPr lang="en-US" sz="1600" dirty="0" smtClean="0"/>
              <a:t>"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05.06.2017. </a:t>
            </a:r>
            <a:r>
              <a:rPr lang="en-US" sz="1600" dirty="0" err="1" smtClean="0"/>
              <a:t>Zrinka</a:t>
            </a:r>
            <a:r>
              <a:rPr lang="en-US" sz="1600" dirty="0" smtClean="0"/>
              <a:t> </a:t>
            </a:r>
            <a:r>
              <a:rPr lang="en-US" sz="1600" dirty="0" err="1" smtClean="0"/>
              <a:t>Karačić</a:t>
            </a:r>
            <a:r>
              <a:rPr lang="en-US" sz="1600" dirty="0" smtClean="0"/>
              <a:t>: "</a:t>
            </a:r>
            <a:r>
              <a:rPr lang="en-US" sz="1600" dirty="0" err="1" smtClean="0"/>
              <a:t>Peptidazna</a:t>
            </a:r>
            <a:r>
              <a:rPr lang="en-US" sz="1600" dirty="0" smtClean="0"/>
              <a:t> </a:t>
            </a:r>
            <a:r>
              <a:rPr lang="en-US" sz="1600" dirty="0" err="1" smtClean="0"/>
              <a:t>aktivnost</a:t>
            </a:r>
            <a:r>
              <a:rPr lang="en-US" sz="1600" dirty="0" smtClean="0"/>
              <a:t> </a:t>
            </a:r>
            <a:r>
              <a:rPr lang="en-US" sz="1600" dirty="0" err="1" smtClean="0"/>
              <a:t>aflatoksin-oksidaze</a:t>
            </a:r>
            <a:r>
              <a:rPr lang="en-US" sz="1600" dirty="0" smtClean="0"/>
              <a:t> </a:t>
            </a:r>
            <a:r>
              <a:rPr lang="en-US" sz="1600" dirty="0" err="1" smtClean="0"/>
              <a:t>iz</a:t>
            </a:r>
            <a:r>
              <a:rPr lang="en-US" sz="1600" dirty="0" smtClean="0"/>
              <a:t> </a:t>
            </a:r>
            <a:r>
              <a:rPr lang="en-US" sz="1600" dirty="0" err="1" smtClean="0"/>
              <a:t>gljive</a:t>
            </a:r>
            <a:r>
              <a:rPr lang="en-US" sz="1600" dirty="0" smtClean="0"/>
              <a:t> </a:t>
            </a:r>
            <a:endParaRPr lang="ta-IN" sz="1600" dirty="0" smtClean="0"/>
          </a:p>
          <a:p>
            <a:pPr>
              <a:lnSpc>
                <a:spcPct val="70000"/>
              </a:lnSpc>
            </a:pPr>
            <a:r>
              <a:rPr lang="ta-IN" sz="1600" i="1" dirty="0"/>
              <a:t>	</a:t>
            </a:r>
            <a:r>
              <a:rPr lang="ta-IN" sz="1600" i="1" dirty="0" smtClean="0"/>
              <a:t>		     </a:t>
            </a:r>
            <a:r>
              <a:rPr lang="en-US" sz="1600" i="1" dirty="0" err="1" smtClean="0"/>
              <a:t>Armillaria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tabescens</a:t>
            </a:r>
            <a:r>
              <a:rPr lang="en-US" sz="1600" i="1" dirty="0" smtClean="0"/>
              <a:t>"</a:t>
            </a:r>
            <a:endParaRPr lang="en-US" sz="1600" dirty="0" smtClean="0"/>
          </a:p>
          <a:p>
            <a:pPr>
              <a:lnSpc>
                <a:spcPct val="70000"/>
              </a:lnSpc>
            </a:pPr>
            <a:r>
              <a:rPr lang="en-US" sz="1600" dirty="0" smtClean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19.06.2017. Marina </a:t>
            </a:r>
            <a:r>
              <a:rPr lang="en-US" sz="1600" dirty="0" err="1" smtClean="0"/>
              <a:t>Šekutor</a:t>
            </a:r>
            <a:r>
              <a:rPr lang="en-US" sz="1600" dirty="0" smtClean="0"/>
              <a:t>: "</a:t>
            </a:r>
            <a:r>
              <a:rPr lang="en-US" sz="1600" dirty="0" err="1" smtClean="0"/>
              <a:t>Samoorganizacija</a:t>
            </a:r>
            <a:r>
              <a:rPr lang="en-US" sz="1600" dirty="0" smtClean="0"/>
              <a:t> </a:t>
            </a:r>
            <a:r>
              <a:rPr lang="en-US" sz="1600" dirty="0" err="1" smtClean="0"/>
              <a:t>diamantoida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metalnim</a:t>
            </a:r>
            <a:r>
              <a:rPr lang="en-US" sz="1600" dirty="0" smtClean="0"/>
              <a:t> </a:t>
            </a:r>
            <a:r>
              <a:rPr lang="en-US" sz="1600" dirty="0" err="1" smtClean="0"/>
              <a:t>površinama</a:t>
            </a:r>
            <a:r>
              <a:rPr lang="en-US" sz="1600" dirty="0" smtClean="0"/>
              <a:t>"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20.06.2017. H.G. Kruger: "Drug resistance HIV C-SA strains – Computational Model</a:t>
            </a:r>
            <a:endParaRPr lang="ta-IN" sz="1600" dirty="0" smtClean="0"/>
          </a:p>
          <a:p>
            <a:pPr>
              <a:lnSpc>
                <a:spcPct val="70000"/>
              </a:lnSpc>
            </a:pPr>
            <a:r>
              <a:rPr lang="ta-IN" sz="1600" dirty="0"/>
              <a:t>	</a:t>
            </a:r>
            <a:r>
              <a:rPr lang="ta-IN" sz="1600" dirty="0" smtClean="0"/>
              <a:t>		     </a:t>
            </a:r>
            <a:r>
              <a:rPr lang="en-US" sz="1600" dirty="0" smtClean="0"/>
              <a:t>and Experimental Activities"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20.06.2017. </a:t>
            </a:r>
            <a:r>
              <a:rPr lang="en-US" sz="1600" dirty="0" err="1" smtClean="0"/>
              <a:t>Thavi</a:t>
            </a:r>
            <a:r>
              <a:rPr lang="en-US" sz="1600" dirty="0" smtClean="0"/>
              <a:t> </a:t>
            </a:r>
            <a:r>
              <a:rPr lang="en-US" sz="1600" dirty="0" err="1" smtClean="0"/>
              <a:t>Govender</a:t>
            </a:r>
            <a:r>
              <a:rPr lang="en-US" sz="1600" dirty="0" smtClean="0"/>
              <a:t>: "Recent advances in the Catalysis and </a:t>
            </a:r>
            <a:endParaRPr lang="ta-IN" sz="1600" dirty="0" smtClean="0"/>
          </a:p>
          <a:p>
            <a:pPr>
              <a:lnSpc>
                <a:spcPct val="70000"/>
              </a:lnSpc>
            </a:pPr>
            <a:r>
              <a:rPr lang="ta-IN" sz="1600" dirty="0"/>
              <a:t>	</a:t>
            </a:r>
            <a:r>
              <a:rPr lang="ta-IN" sz="1600" dirty="0" smtClean="0"/>
              <a:t>			     </a:t>
            </a:r>
            <a:r>
              <a:rPr lang="en-US" sz="1600" dirty="0" smtClean="0"/>
              <a:t>Peptide Research Unit (CPRU)"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30.06.2017. </a:t>
            </a:r>
            <a:r>
              <a:rPr lang="en-US" sz="1600" dirty="0" err="1" smtClean="0"/>
              <a:t>Ziodis</a:t>
            </a:r>
            <a:r>
              <a:rPr lang="en-US" sz="1600" dirty="0" smtClean="0"/>
              <a:t> </a:t>
            </a:r>
            <a:r>
              <a:rPr lang="en-US" sz="1600" dirty="0" err="1" smtClean="0"/>
              <a:t>Grigoris</a:t>
            </a:r>
            <a:r>
              <a:rPr lang="en-US" sz="1600" dirty="0" smtClean="0"/>
              <a:t>: "Metal chelating agents against viruses and parasites"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30.08.2017. Guan–Wu Wang: "Recent Advances in </a:t>
            </a:r>
            <a:r>
              <a:rPr lang="en-US" sz="1600" dirty="0" err="1" smtClean="0"/>
              <a:t>Mechanochemical</a:t>
            </a:r>
            <a:r>
              <a:rPr lang="en-US" sz="1600" dirty="0" smtClean="0"/>
              <a:t> Organic Synthesis"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01.09.2017. Guan–Wu Wang: "</a:t>
            </a:r>
            <a:r>
              <a:rPr lang="en-US" sz="1600" dirty="0" err="1" smtClean="0"/>
              <a:t>Mechanochemical</a:t>
            </a:r>
            <a:r>
              <a:rPr lang="en-US" sz="1600" dirty="0" smtClean="0"/>
              <a:t> reactions of [60]fullerene"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 </a:t>
            </a:r>
          </a:p>
          <a:p>
            <a:pPr>
              <a:lnSpc>
                <a:spcPct val="70000"/>
              </a:lnSpc>
            </a:pPr>
            <a:r>
              <a:rPr lang="en-US" sz="1600" dirty="0" smtClean="0"/>
              <a:t>07.09.2017. </a:t>
            </a:r>
            <a:r>
              <a:rPr lang="en-US" sz="1600" dirty="0" err="1" smtClean="0"/>
              <a:t>Pavleta</a:t>
            </a:r>
            <a:r>
              <a:rPr lang="en-US" sz="1600" dirty="0" smtClean="0"/>
              <a:t> </a:t>
            </a:r>
            <a:r>
              <a:rPr lang="en-US" sz="1600" dirty="0" err="1" smtClean="0"/>
              <a:t>Tzvetkova</a:t>
            </a:r>
            <a:r>
              <a:rPr lang="en-US" sz="1600" dirty="0" smtClean="0"/>
              <a:t>: "NMR spectroscopic approaches for solving </a:t>
            </a:r>
            <a:endParaRPr lang="ta-IN" sz="1600" dirty="0" smtClean="0"/>
          </a:p>
          <a:p>
            <a:pPr>
              <a:lnSpc>
                <a:spcPct val="70000"/>
              </a:lnSpc>
            </a:pPr>
            <a:r>
              <a:rPr lang="ta-IN" sz="1600" dirty="0"/>
              <a:t>	</a:t>
            </a:r>
            <a:r>
              <a:rPr lang="ta-IN" sz="1600" dirty="0" smtClean="0"/>
              <a:t>			     </a:t>
            </a:r>
            <a:r>
              <a:rPr lang="en-US" sz="1600" dirty="0" smtClean="0"/>
              <a:t>structural problems”</a:t>
            </a:r>
          </a:p>
        </p:txBody>
      </p:sp>
    </p:spTree>
    <p:extLst>
      <p:ext uri="{BB962C8B-B14F-4D97-AF65-F5344CB8AC3E}">
        <p14:creationId xmlns:p14="http://schemas.microsoft.com/office/powerpoint/2010/main" val="2504241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3942" y="697318"/>
            <a:ext cx="76071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Korespodencija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suradnja</a:t>
            </a:r>
            <a:r>
              <a:rPr lang="en-US" sz="1600" dirty="0"/>
              <a:t> s </a:t>
            </a:r>
            <a:r>
              <a:rPr lang="en-US" sz="1600" dirty="0" err="1"/>
              <a:t>Sekcijom</a:t>
            </a:r>
            <a:r>
              <a:rPr lang="en-US" sz="1600" dirty="0"/>
              <a:t> </a:t>
            </a:r>
            <a:r>
              <a:rPr lang="en-US" sz="1600" dirty="0" err="1"/>
              <a:t>za</a:t>
            </a:r>
            <a:r>
              <a:rPr lang="en-US" sz="1600" dirty="0"/>
              <a:t> </a:t>
            </a:r>
            <a:r>
              <a:rPr lang="en-US" sz="1600" dirty="0" err="1"/>
              <a:t>organsku</a:t>
            </a:r>
            <a:r>
              <a:rPr lang="en-US" sz="1600" dirty="0"/>
              <a:t> </a:t>
            </a:r>
            <a:r>
              <a:rPr lang="en-US" sz="1600" dirty="0" err="1"/>
              <a:t>kemiju</a:t>
            </a:r>
            <a:r>
              <a:rPr lang="en-US" sz="1600" dirty="0"/>
              <a:t> </a:t>
            </a:r>
            <a:r>
              <a:rPr lang="en-US" sz="1600" dirty="0" err="1"/>
              <a:t>EuCheMS</a:t>
            </a:r>
            <a:r>
              <a:rPr lang="en-US" sz="1600" dirty="0"/>
              <a:t>-a je </a:t>
            </a:r>
            <a:r>
              <a:rPr lang="en-US" sz="1600" dirty="0" err="1"/>
              <a:t>kontinuirana</a:t>
            </a:r>
            <a:r>
              <a:rPr lang="en-US" sz="1600" dirty="0"/>
              <a:t>. I </a:t>
            </a:r>
            <a:r>
              <a:rPr lang="en-US" sz="1600" dirty="0" err="1"/>
              <a:t>ove</a:t>
            </a:r>
            <a:r>
              <a:rPr lang="en-US" sz="1600" dirty="0"/>
              <a:t> </a:t>
            </a:r>
            <a:r>
              <a:rPr lang="en-US" sz="1600" dirty="0" err="1"/>
              <a:t>godine</a:t>
            </a:r>
            <a:r>
              <a:rPr lang="en-US" sz="1600" dirty="0"/>
              <a:t> </a:t>
            </a:r>
            <a:r>
              <a:rPr lang="en-US" sz="1600" dirty="0" err="1"/>
              <a:t>naš</a:t>
            </a:r>
            <a:r>
              <a:rPr lang="en-US" sz="1600" dirty="0"/>
              <a:t> </a:t>
            </a:r>
            <a:r>
              <a:rPr lang="en-US" sz="1600" dirty="0" err="1"/>
              <a:t>predloženi</a:t>
            </a:r>
            <a:r>
              <a:rPr lang="en-US" sz="1600" dirty="0"/>
              <a:t> </a:t>
            </a:r>
            <a:r>
              <a:rPr lang="en-US" sz="1600" dirty="0" err="1"/>
              <a:t>kandidat</a:t>
            </a:r>
            <a:r>
              <a:rPr lang="en-US" sz="1600" dirty="0"/>
              <a:t>, dr. sc. </a:t>
            </a:r>
            <a:r>
              <a:rPr lang="en-US" sz="1600" dirty="0" err="1"/>
              <a:t>Vjekoslav</a:t>
            </a:r>
            <a:r>
              <a:rPr lang="en-US" sz="1600" dirty="0"/>
              <a:t> </a:t>
            </a:r>
            <a:r>
              <a:rPr lang="en-US" sz="1600" dirty="0" err="1"/>
              <a:t>Štrukil</a:t>
            </a:r>
            <a:r>
              <a:rPr lang="en-US" sz="1600" dirty="0"/>
              <a:t>, </a:t>
            </a:r>
            <a:r>
              <a:rPr lang="en-US" sz="1600" dirty="0" err="1"/>
              <a:t>odabran</a:t>
            </a:r>
            <a:r>
              <a:rPr lang="en-US" sz="1600" dirty="0"/>
              <a:t> je </a:t>
            </a:r>
            <a:r>
              <a:rPr lang="en-US" sz="1600" dirty="0" err="1"/>
              <a:t>kao</a:t>
            </a:r>
            <a:r>
              <a:rPr lang="en-US" sz="1600" dirty="0"/>
              <a:t> </a:t>
            </a:r>
            <a:r>
              <a:rPr lang="en-US" sz="1600" dirty="0" err="1"/>
              <a:t>predavač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EuCheMS</a:t>
            </a:r>
            <a:r>
              <a:rPr lang="en-US" sz="1600" dirty="0"/>
              <a:t> Organic Division Young Investigator Workshop (YIW). </a:t>
            </a:r>
            <a:r>
              <a:rPr lang="en-US" sz="1600" dirty="0" err="1"/>
              <a:t>Troškove</a:t>
            </a:r>
            <a:r>
              <a:rPr lang="en-US" sz="1600" dirty="0"/>
              <a:t> </a:t>
            </a:r>
            <a:r>
              <a:rPr lang="en-US" sz="1600" dirty="0" err="1"/>
              <a:t>boravka</a:t>
            </a:r>
            <a:r>
              <a:rPr lang="en-US" sz="1600" dirty="0"/>
              <a:t> </a:t>
            </a:r>
            <a:r>
              <a:rPr lang="en-US" sz="1600" dirty="0" err="1"/>
              <a:t>snosio</a:t>
            </a:r>
            <a:r>
              <a:rPr lang="en-US" sz="1600" dirty="0"/>
              <a:t> je </a:t>
            </a:r>
            <a:r>
              <a:rPr lang="en-US" sz="1600" dirty="0" err="1"/>
              <a:t>EuCheMS</a:t>
            </a:r>
            <a:r>
              <a:rPr lang="en-US" sz="1600" dirty="0"/>
              <a:t>, a </a:t>
            </a:r>
            <a:r>
              <a:rPr lang="en-US" sz="1600" dirty="0" err="1"/>
              <a:t>troškove</a:t>
            </a:r>
            <a:r>
              <a:rPr lang="en-US" sz="1600" dirty="0"/>
              <a:t> </a:t>
            </a:r>
            <a:r>
              <a:rPr lang="en-US" sz="1600" dirty="0" err="1"/>
              <a:t>putovanja</a:t>
            </a:r>
            <a:r>
              <a:rPr lang="en-US" sz="1600" dirty="0"/>
              <a:t> HKD. 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 err="1"/>
              <a:t>Sekcija</a:t>
            </a:r>
            <a:r>
              <a:rPr lang="en-US" sz="1600" dirty="0"/>
              <a:t> </a:t>
            </a:r>
            <a:r>
              <a:rPr lang="en-US" sz="1600" dirty="0" err="1"/>
              <a:t>za</a:t>
            </a:r>
            <a:r>
              <a:rPr lang="en-US" sz="1600" dirty="0"/>
              <a:t> </a:t>
            </a:r>
            <a:r>
              <a:rPr lang="en-US" sz="1600" dirty="0" err="1"/>
              <a:t>organsku</a:t>
            </a:r>
            <a:r>
              <a:rPr lang="en-US" sz="1600" dirty="0"/>
              <a:t> </a:t>
            </a:r>
            <a:r>
              <a:rPr lang="en-US" sz="1600" dirty="0" err="1"/>
              <a:t>kemiju</a:t>
            </a:r>
            <a:r>
              <a:rPr lang="en-US" sz="1600" dirty="0"/>
              <a:t> </a:t>
            </a:r>
            <a:r>
              <a:rPr lang="en-US" sz="1600" dirty="0" err="1"/>
              <a:t>aktivno</a:t>
            </a:r>
            <a:r>
              <a:rPr lang="en-US" sz="1600" dirty="0"/>
              <a:t> </a:t>
            </a:r>
            <a:r>
              <a:rPr lang="en-US" sz="1600" dirty="0" err="1"/>
              <a:t>sudjeluje</a:t>
            </a:r>
            <a:r>
              <a:rPr lang="en-US" sz="1600" dirty="0"/>
              <a:t> u </a:t>
            </a:r>
            <a:r>
              <a:rPr lang="en-US" sz="1600" dirty="0" err="1"/>
              <a:t>organiziranju</a:t>
            </a:r>
            <a:r>
              <a:rPr lang="en-US" sz="1600" dirty="0"/>
              <a:t> </a:t>
            </a:r>
            <a:r>
              <a:rPr lang="en-US" sz="1600" dirty="0" err="1"/>
              <a:t>predstojeće</a:t>
            </a:r>
            <a:r>
              <a:rPr lang="en-US" sz="1600" dirty="0"/>
              <a:t> </a:t>
            </a:r>
            <a:r>
              <a:rPr lang="en-US" sz="1600" dirty="0" err="1"/>
              <a:t>prve</a:t>
            </a:r>
            <a:r>
              <a:rPr lang="en-US" sz="1600" dirty="0"/>
              <a:t> </a:t>
            </a:r>
            <a:r>
              <a:rPr lang="en-US" sz="1600" dirty="0" err="1"/>
              <a:t>jednodnevne</a:t>
            </a:r>
            <a:r>
              <a:rPr lang="en-US" sz="1600" dirty="0"/>
              <a:t> </a:t>
            </a:r>
            <a:r>
              <a:rPr lang="en-US" sz="1600" dirty="0" err="1"/>
              <a:t>zajedničke</a:t>
            </a:r>
            <a:r>
              <a:rPr lang="en-US" sz="1600" dirty="0"/>
              <a:t> </a:t>
            </a:r>
            <a:r>
              <a:rPr lang="en-US" sz="1600" dirty="0" err="1"/>
              <a:t>Radionice</a:t>
            </a:r>
            <a:r>
              <a:rPr lang="en-US" sz="1600" dirty="0"/>
              <a:t> HKD-HDKI </a:t>
            </a:r>
            <a:r>
              <a:rPr lang="en-US" sz="1600" dirty="0" err="1"/>
              <a:t>koja</a:t>
            </a:r>
            <a:r>
              <a:rPr lang="en-US" sz="1600" dirty="0"/>
              <a:t> </a:t>
            </a:r>
            <a:r>
              <a:rPr lang="en-US" sz="1600" dirty="0" err="1"/>
              <a:t>će</a:t>
            </a:r>
            <a:r>
              <a:rPr lang="en-US" sz="1600" dirty="0"/>
              <a:t> se </a:t>
            </a:r>
            <a:r>
              <a:rPr lang="en-US" sz="1600" dirty="0" err="1"/>
              <a:t>održati</a:t>
            </a:r>
            <a:r>
              <a:rPr lang="en-US" sz="1600" dirty="0"/>
              <a:t> 22. </a:t>
            </a:r>
            <a:r>
              <a:rPr lang="en-US" sz="1600" dirty="0" err="1"/>
              <a:t>rujna</a:t>
            </a:r>
            <a:r>
              <a:rPr lang="en-US" sz="1600" dirty="0"/>
              <a:t> 2017,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Kemijskom</a:t>
            </a:r>
            <a:r>
              <a:rPr lang="en-US" sz="1600" dirty="0"/>
              <a:t> </a:t>
            </a:r>
            <a:r>
              <a:rPr lang="en-US" sz="1600" dirty="0" err="1"/>
              <a:t>odsjeku</a:t>
            </a:r>
            <a:r>
              <a:rPr lang="en-US" sz="1600" dirty="0"/>
              <a:t> </a:t>
            </a:r>
            <a:r>
              <a:rPr lang="en-US" sz="1600" dirty="0" err="1"/>
              <a:t>Prirodoslovno-matematičkog</a:t>
            </a:r>
            <a:r>
              <a:rPr lang="en-US" sz="1600" dirty="0"/>
              <a:t> </a:t>
            </a:r>
            <a:r>
              <a:rPr lang="en-US" sz="1600" dirty="0" err="1"/>
              <a:t>fakulteta</a:t>
            </a:r>
            <a:r>
              <a:rPr lang="en-US" sz="1600" dirty="0"/>
              <a:t>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3273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106</Words>
  <Application>Microsoft Macintosh PowerPoint</Application>
  <PresentationFormat>On-screen Show (4:3)</PresentationFormat>
  <Paragraphs>64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IRB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 Roje</dc:creator>
  <cp:lastModifiedBy>Marin Roje</cp:lastModifiedBy>
  <cp:revision>4</cp:revision>
  <dcterms:created xsi:type="dcterms:W3CDTF">2017-09-07T10:51:38Z</dcterms:created>
  <dcterms:modified xsi:type="dcterms:W3CDTF">2017-09-07T11:32:29Z</dcterms:modified>
</cp:coreProperties>
</file>